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1736" r:id="rId2"/>
    <p:sldId id="1724" r:id="rId3"/>
    <p:sldId id="1777" r:id="rId4"/>
    <p:sldId id="1956" r:id="rId5"/>
    <p:sldId id="1888" r:id="rId6"/>
    <p:sldId id="1923" r:id="rId7"/>
    <p:sldId id="1924" r:id="rId8"/>
    <p:sldId id="1945" r:id="rId9"/>
    <p:sldId id="1925" r:id="rId10"/>
    <p:sldId id="1926" r:id="rId11"/>
    <p:sldId id="1927" r:id="rId12"/>
    <p:sldId id="1929" r:id="rId13"/>
    <p:sldId id="1955" r:id="rId14"/>
    <p:sldId id="1928" r:id="rId15"/>
    <p:sldId id="1891" r:id="rId16"/>
    <p:sldId id="1946" r:id="rId17"/>
    <p:sldId id="1947" r:id="rId18"/>
    <p:sldId id="1948" r:id="rId19"/>
    <p:sldId id="1949" r:id="rId20"/>
    <p:sldId id="1950" r:id="rId21"/>
    <p:sldId id="1902" r:id="rId22"/>
    <p:sldId id="1901" r:id="rId23"/>
    <p:sldId id="1930" r:id="rId24"/>
    <p:sldId id="1951" r:id="rId25"/>
    <p:sldId id="1952" r:id="rId26"/>
    <p:sldId id="1931" r:id="rId27"/>
    <p:sldId id="1953" r:id="rId28"/>
    <p:sldId id="1934" r:id="rId29"/>
    <p:sldId id="1983" r:id="rId30"/>
    <p:sldId id="1984" r:id="rId31"/>
    <p:sldId id="1954" r:id="rId32"/>
    <p:sldId id="1904" r:id="rId33"/>
    <p:sldId id="1714"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16-Apr-20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16-Apr-20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dirty="0"/>
              <a:t>The Universal Viewer</a:t>
            </a:r>
            <a:endParaRPr lang="en-US" sz="2800" dirty="0"/>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E08FE7-B327-4872-8836-9401BB56AE9D}"/>
              </a:ext>
            </a:extLst>
          </p:cNvPr>
          <p:cNvPicPr>
            <a:picLocks noChangeAspect="1"/>
          </p:cNvPicPr>
          <p:nvPr/>
        </p:nvPicPr>
        <p:blipFill>
          <a:blip r:embed="rId2"/>
          <a:stretch>
            <a:fillRect/>
          </a:stretch>
        </p:blipFill>
        <p:spPr>
          <a:xfrm>
            <a:off x="1938337" y="1738312"/>
            <a:ext cx="5267325" cy="16668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This is the text we entered in the "Service Description"</a:t>
            </a:r>
          </a:p>
        </p:txBody>
      </p:sp>
      <p:sp>
        <p:nvSpPr>
          <p:cNvPr id="4" name="Rectangle 3">
            <a:extLst>
              <a:ext uri="{FF2B5EF4-FFF2-40B4-BE49-F238E27FC236}">
                <a16:creationId xmlns:a16="http://schemas.microsoft.com/office/drawing/2014/main" id="{206789B2-023B-4FBE-91BA-8799421B646C}"/>
              </a:ext>
            </a:extLst>
          </p:cNvPr>
          <p:cNvSpPr/>
          <p:nvPr/>
        </p:nvSpPr>
        <p:spPr>
          <a:xfrm>
            <a:off x="2123729" y="2365774"/>
            <a:ext cx="2592288" cy="399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76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pic>
        <p:nvPicPr>
          <p:cNvPr id="6" name="Picture 5">
            <a:extLst>
              <a:ext uri="{FF2B5EF4-FFF2-40B4-BE49-F238E27FC236}">
                <a16:creationId xmlns:a16="http://schemas.microsoft.com/office/drawing/2014/main" id="{184EB2DB-F9CC-4A84-A0E3-ABFC8C69B0BF}"/>
              </a:ext>
            </a:extLst>
          </p:cNvPr>
          <p:cNvPicPr>
            <a:picLocks noChangeAspect="1"/>
          </p:cNvPicPr>
          <p:nvPr/>
        </p:nvPicPr>
        <p:blipFill>
          <a:blip r:embed="rId2"/>
          <a:stretch>
            <a:fillRect/>
          </a:stretch>
        </p:blipFill>
        <p:spPr>
          <a:xfrm>
            <a:off x="1362225" y="697150"/>
            <a:ext cx="6419550" cy="4083183"/>
          </a:xfrm>
          <a:prstGeom prst="rect">
            <a:avLst/>
          </a:prstGeom>
        </p:spPr>
      </p:pic>
      <p:sp>
        <p:nvSpPr>
          <p:cNvPr id="7" name="TextBox 6">
            <a:extLst>
              <a:ext uri="{FF2B5EF4-FFF2-40B4-BE49-F238E27FC236}">
                <a16:creationId xmlns:a16="http://schemas.microsoft.com/office/drawing/2014/main" id="{D067AC1F-C20A-4F3A-B47A-978029EF1BDE}"/>
              </a:ext>
            </a:extLst>
          </p:cNvPr>
          <p:cNvSpPr txBox="1"/>
          <p:nvPr/>
        </p:nvSpPr>
        <p:spPr>
          <a:xfrm>
            <a:off x="107504" y="3147814"/>
            <a:ext cx="1800200" cy="584775"/>
          </a:xfrm>
          <a:prstGeom prst="rect">
            <a:avLst/>
          </a:prstGeom>
          <a:solidFill>
            <a:schemeClr val="bg1"/>
          </a:solidFill>
          <a:ln>
            <a:solidFill>
              <a:schemeClr val="accent1"/>
            </a:solidFill>
          </a:ln>
        </p:spPr>
        <p:txBody>
          <a:bodyPr wrap="square" rtlCol="0">
            <a:spAutoFit/>
          </a:bodyPr>
          <a:lstStyle/>
          <a:p>
            <a:r>
              <a:rPr lang="en-US" sz="1600" dirty="0"/>
              <a:t>Now we will click the download link</a:t>
            </a:r>
          </a:p>
        </p:txBody>
      </p:sp>
      <p:cxnSp>
        <p:nvCxnSpPr>
          <p:cNvPr id="9" name="Straight Arrow Connector 8">
            <a:extLst>
              <a:ext uri="{FF2B5EF4-FFF2-40B4-BE49-F238E27FC236}">
                <a16:creationId xmlns:a16="http://schemas.microsoft.com/office/drawing/2014/main" id="{BC964A60-B0E8-4EB6-8B2C-ADD5F0FC9F55}"/>
              </a:ext>
            </a:extLst>
          </p:cNvPr>
          <p:cNvCxnSpPr>
            <a:cxnSpLocks/>
          </p:cNvCxnSpPr>
          <p:nvPr/>
        </p:nvCxnSpPr>
        <p:spPr>
          <a:xfrm>
            <a:off x="789064" y="3732589"/>
            <a:ext cx="0" cy="95924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E62C442-9906-498A-BBC5-44AC8367D75A}"/>
              </a:ext>
            </a:extLst>
          </p:cNvPr>
          <p:cNvCxnSpPr>
            <a:cxnSpLocks/>
          </p:cNvCxnSpPr>
          <p:nvPr/>
        </p:nvCxnSpPr>
        <p:spPr>
          <a:xfrm>
            <a:off x="780491" y="4691837"/>
            <a:ext cx="534641"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65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We get these download links.  The reason we have the option to download the "original source file" is because we checked "Display Original Image Download Link" in the configuration </a:t>
            </a:r>
          </a:p>
          <a:p>
            <a:endParaRPr lang="en-US" b="1" dirty="0"/>
          </a:p>
        </p:txBody>
      </p:sp>
      <p:pic>
        <p:nvPicPr>
          <p:cNvPr id="3" name="Picture 2">
            <a:extLst>
              <a:ext uri="{FF2B5EF4-FFF2-40B4-BE49-F238E27FC236}">
                <a16:creationId xmlns:a16="http://schemas.microsoft.com/office/drawing/2014/main" id="{FA18D2FB-5DC7-4230-A5A0-861B559FF696}"/>
              </a:ext>
            </a:extLst>
          </p:cNvPr>
          <p:cNvPicPr>
            <a:picLocks noChangeAspect="1"/>
          </p:cNvPicPr>
          <p:nvPr/>
        </p:nvPicPr>
        <p:blipFill>
          <a:blip r:embed="rId2"/>
          <a:stretch>
            <a:fillRect/>
          </a:stretch>
        </p:blipFill>
        <p:spPr>
          <a:xfrm>
            <a:off x="3441667" y="2227699"/>
            <a:ext cx="2228850" cy="2400300"/>
          </a:xfrm>
          <a:prstGeom prst="rect">
            <a:avLst/>
          </a:prstGeom>
        </p:spPr>
      </p:pic>
    </p:spTree>
    <p:extLst>
      <p:ext uri="{BB962C8B-B14F-4D97-AF65-F5344CB8AC3E}">
        <p14:creationId xmlns:p14="http://schemas.microsoft.com/office/powerpoint/2010/main" val="342846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As we will see on the next slide the Universal Viewer includes the option to zoom in on a specific section of the image.</a:t>
            </a:r>
          </a:p>
          <a:p>
            <a:r>
              <a:rPr lang="en-US" dirty="0"/>
              <a:t>On the bottom right the user can move his or mouse to a specific part of the image and then zoom in directly on the section.  </a:t>
            </a:r>
          </a:p>
          <a:p>
            <a:endParaRPr lang="en-US" b="1" dirty="0"/>
          </a:p>
        </p:txBody>
      </p:sp>
    </p:spTree>
    <p:extLst>
      <p:ext uri="{BB962C8B-B14F-4D97-AF65-F5344CB8AC3E}">
        <p14:creationId xmlns:p14="http://schemas.microsoft.com/office/powerpoint/2010/main" val="44060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pic>
        <p:nvPicPr>
          <p:cNvPr id="9" name="Picture 8">
            <a:extLst>
              <a:ext uri="{FF2B5EF4-FFF2-40B4-BE49-F238E27FC236}">
                <a16:creationId xmlns:a16="http://schemas.microsoft.com/office/drawing/2014/main" id="{F8CD3D8D-25EE-4B91-8529-72ECFB2F497D}"/>
              </a:ext>
            </a:extLst>
          </p:cNvPr>
          <p:cNvPicPr>
            <a:picLocks noChangeAspect="1"/>
          </p:cNvPicPr>
          <p:nvPr/>
        </p:nvPicPr>
        <p:blipFill>
          <a:blip r:embed="rId2"/>
          <a:stretch>
            <a:fillRect/>
          </a:stretch>
        </p:blipFill>
        <p:spPr>
          <a:xfrm>
            <a:off x="470323" y="843558"/>
            <a:ext cx="8134110" cy="3781911"/>
          </a:xfrm>
          <a:prstGeom prst="rect">
            <a:avLst/>
          </a:prstGeom>
        </p:spPr>
      </p:pic>
    </p:spTree>
    <p:extLst>
      <p:ext uri="{BB962C8B-B14F-4D97-AF65-F5344CB8AC3E}">
        <p14:creationId xmlns:p14="http://schemas.microsoft.com/office/powerpoint/2010/main" val="160874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It is also possible to zoom in and out via the + and – icons on top left, and also rotate the image</a:t>
            </a:r>
          </a:p>
        </p:txBody>
      </p:sp>
      <p:pic>
        <p:nvPicPr>
          <p:cNvPr id="3" name="Picture 2">
            <a:extLst>
              <a:ext uri="{FF2B5EF4-FFF2-40B4-BE49-F238E27FC236}">
                <a16:creationId xmlns:a16="http://schemas.microsoft.com/office/drawing/2014/main" id="{7F45F06D-05FD-405C-BCBA-D005DD5BA7A6}"/>
              </a:ext>
            </a:extLst>
          </p:cNvPr>
          <p:cNvPicPr>
            <a:picLocks noChangeAspect="1"/>
          </p:cNvPicPr>
          <p:nvPr/>
        </p:nvPicPr>
        <p:blipFill>
          <a:blip r:embed="rId2"/>
          <a:stretch>
            <a:fillRect/>
          </a:stretch>
        </p:blipFill>
        <p:spPr>
          <a:xfrm>
            <a:off x="2641567" y="1923678"/>
            <a:ext cx="3829050" cy="2057400"/>
          </a:xfrm>
          <a:prstGeom prst="rect">
            <a:avLst/>
          </a:prstGeom>
        </p:spPr>
      </p:pic>
      <p:sp>
        <p:nvSpPr>
          <p:cNvPr id="4" name="Rectangle 3">
            <a:extLst>
              <a:ext uri="{FF2B5EF4-FFF2-40B4-BE49-F238E27FC236}">
                <a16:creationId xmlns:a16="http://schemas.microsoft.com/office/drawing/2014/main" id="{3C2AEB9D-38DB-4774-831C-3956C8069A41}"/>
              </a:ext>
            </a:extLst>
          </p:cNvPr>
          <p:cNvSpPr/>
          <p:nvPr/>
        </p:nvSpPr>
        <p:spPr>
          <a:xfrm>
            <a:off x="2627784" y="2335630"/>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45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92EB8-0C3E-463F-8586-AA6005E9A02E}"/>
              </a:ext>
            </a:extLst>
          </p:cNvPr>
          <p:cNvPicPr>
            <a:picLocks noChangeAspect="1"/>
          </p:cNvPicPr>
          <p:nvPr/>
        </p:nvPicPr>
        <p:blipFill>
          <a:blip r:embed="rId2"/>
          <a:stretch>
            <a:fillRect/>
          </a:stretch>
        </p:blipFill>
        <p:spPr>
          <a:xfrm>
            <a:off x="1617421" y="1972749"/>
            <a:ext cx="1285875" cy="189547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It is also possible to zoom in via a mouse click if this option is configured (it is default)</a:t>
            </a:r>
          </a:p>
        </p:txBody>
      </p:sp>
      <p:sp>
        <p:nvSpPr>
          <p:cNvPr id="4" name="Rectangle 3">
            <a:extLst>
              <a:ext uri="{FF2B5EF4-FFF2-40B4-BE49-F238E27FC236}">
                <a16:creationId xmlns:a16="http://schemas.microsoft.com/office/drawing/2014/main" id="{3C2AEB9D-38DB-4774-831C-3956C8069A41}"/>
              </a:ext>
            </a:extLst>
          </p:cNvPr>
          <p:cNvSpPr/>
          <p:nvPr/>
        </p:nvSpPr>
        <p:spPr>
          <a:xfrm>
            <a:off x="2543256" y="1993888"/>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327F6A-2AFF-421F-AD61-FACC86634ACF}"/>
              </a:ext>
            </a:extLst>
          </p:cNvPr>
          <p:cNvPicPr>
            <a:picLocks noChangeAspect="1"/>
          </p:cNvPicPr>
          <p:nvPr/>
        </p:nvPicPr>
        <p:blipFill>
          <a:blip r:embed="rId3"/>
          <a:stretch>
            <a:fillRect/>
          </a:stretch>
        </p:blipFill>
        <p:spPr>
          <a:xfrm>
            <a:off x="5534977" y="1972749"/>
            <a:ext cx="1876425" cy="1733550"/>
          </a:xfrm>
          <a:prstGeom prst="rect">
            <a:avLst/>
          </a:prstGeom>
          <a:ln>
            <a:solidFill>
              <a:schemeClr val="accent1"/>
            </a:solidFill>
          </a:ln>
        </p:spPr>
      </p:pic>
      <p:sp>
        <p:nvSpPr>
          <p:cNvPr id="10" name="Rectangle 9">
            <a:extLst>
              <a:ext uri="{FF2B5EF4-FFF2-40B4-BE49-F238E27FC236}">
                <a16:creationId xmlns:a16="http://schemas.microsoft.com/office/drawing/2014/main" id="{E2FBF2B9-1B39-4063-A32D-8F0587ADBF8C}"/>
              </a:ext>
            </a:extLst>
          </p:cNvPr>
          <p:cNvSpPr/>
          <p:nvPr/>
        </p:nvSpPr>
        <p:spPr>
          <a:xfrm>
            <a:off x="5538408" y="2786663"/>
            <a:ext cx="12658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21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3AA96-8686-4500-A326-6EE8A62138E5}"/>
              </a:ext>
            </a:extLst>
          </p:cNvPr>
          <p:cNvPicPr>
            <a:picLocks noChangeAspect="1"/>
          </p:cNvPicPr>
          <p:nvPr/>
        </p:nvPicPr>
        <p:blipFill>
          <a:blip r:embed="rId2"/>
          <a:stretch>
            <a:fillRect/>
          </a:stretch>
        </p:blipFill>
        <p:spPr>
          <a:xfrm>
            <a:off x="5535854" y="1827649"/>
            <a:ext cx="1990725" cy="2800350"/>
          </a:xfrm>
          <a:prstGeom prst="rect">
            <a:avLst/>
          </a:prstGeom>
        </p:spPr>
      </p:pic>
      <p:pic>
        <p:nvPicPr>
          <p:cNvPr id="6" name="Picture 5">
            <a:extLst>
              <a:ext uri="{FF2B5EF4-FFF2-40B4-BE49-F238E27FC236}">
                <a16:creationId xmlns:a16="http://schemas.microsoft.com/office/drawing/2014/main" id="{63892EB8-0C3E-463F-8586-AA6005E9A02E}"/>
              </a:ext>
            </a:extLst>
          </p:cNvPr>
          <p:cNvPicPr>
            <a:picLocks noChangeAspect="1"/>
          </p:cNvPicPr>
          <p:nvPr/>
        </p:nvPicPr>
        <p:blipFill>
          <a:blip r:embed="rId3"/>
          <a:stretch>
            <a:fillRect/>
          </a:stretch>
        </p:blipFill>
        <p:spPr>
          <a:xfrm>
            <a:off x="1617421" y="1972749"/>
            <a:ext cx="1285875" cy="189547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Additional metadata from the file can also be displayed</a:t>
            </a:r>
          </a:p>
        </p:txBody>
      </p:sp>
      <p:sp>
        <p:nvSpPr>
          <p:cNvPr id="4" name="Rectangle 3">
            <a:extLst>
              <a:ext uri="{FF2B5EF4-FFF2-40B4-BE49-F238E27FC236}">
                <a16:creationId xmlns:a16="http://schemas.microsoft.com/office/drawing/2014/main" id="{3C2AEB9D-38DB-4774-831C-3956C8069A41}"/>
              </a:ext>
            </a:extLst>
          </p:cNvPr>
          <p:cNvSpPr/>
          <p:nvPr/>
        </p:nvSpPr>
        <p:spPr>
          <a:xfrm>
            <a:off x="2543256" y="2355725"/>
            <a:ext cx="360040" cy="1350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65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02A032-24BD-4733-BDD2-25A4959D717C}"/>
              </a:ext>
            </a:extLst>
          </p:cNvPr>
          <p:cNvPicPr>
            <a:picLocks noChangeAspect="1"/>
          </p:cNvPicPr>
          <p:nvPr/>
        </p:nvPicPr>
        <p:blipFill>
          <a:blip r:embed="rId2"/>
          <a:stretch>
            <a:fillRect/>
          </a:stretch>
        </p:blipFill>
        <p:spPr>
          <a:xfrm>
            <a:off x="1272814" y="611310"/>
            <a:ext cx="6598371" cy="4235898"/>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57930" y="2933529"/>
            <a:ext cx="1658025" cy="1078381"/>
          </a:xfrm>
          <a:solidFill>
            <a:schemeClr val="bg1"/>
          </a:solidFill>
          <a:ln>
            <a:solidFill>
              <a:schemeClr val="accent1"/>
            </a:solidFill>
          </a:ln>
        </p:spPr>
        <p:txBody>
          <a:bodyPr>
            <a:noAutofit/>
          </a:bodyPr>
          <a:lstStyle/>
          <a:p>
            <a:pPr marL="0" indent="0">
              <a:buNone/>
            </a:pPr>
            <a:r>
              <a:rPr lang="en-US" sz="1600" dirty="0"/>
              <a:t>It is also possible to share a link to the image via the Universal Viewer</a:t>
            </a:r>
          </a:p>
        </p:txBody>
      </p:sp>
      <p:sp>
        <p:nvSpPr>
          <p:cNvPr id="4" name="Rectangle 3">
            <a:extLst>
              <a:ext uri="{FF2B5EF4-FFF2-40B4-BE49-F238E27FC236}">
                <a16:creationId xmlns:a16="http://schemas.microsoft.com/office/drawing/2014/main" id="{3C2AEB9D-38DB-4774-831C-3956C8069A41}"/>
              </a:ext>
            </a:extLst>
          </p:cNvPr>
          <p:cNvSpPr/>
          <p:nvPr/>
        </p:nvSpPr>
        <p:spPr>
          <a:xfrm>
            <a:off x="1455915" y="4532190"/>
            <a:ext cx="360040" cy="309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6D89E61-462C-4290-BF78-A215133D382B}"/>
              </a:ext>
            </a:extLst>
          </p:cNvPr>
          <p:cNvCxnSpPr/>
          <p:nvPr/>
        </p:nvCxnSpPr>
        <p:spPr>
          <a:xfrm>
            <a:off x="1619672" y="4011910"/>
            <a:ext cx="0" cy="52028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3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457AA-17A0-4958-963E-75C3A5302D2F}"/>
              </a:ext>
            </a:extLst>
          </p:cNvPr>
          <p:cNvPicPr>
            <a:picLocks noChangeAspect="1"/>
          </p:cNvPicPr>
          <p:nvPr/>
        </p:nvPicPr>
        <p:blipFill>
          <a:blip r:embed="rId2"/>
          <a:stretch>
            <a:fillRect/>
          </a:stretch>
        </p:blipFill>
        <p:spPr>
          <a:xfrm>
            <a:off x="2474879" y="1893595"/>
            <a:ext cx="4162425" cy="23622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The link to the image can then be copied and shared</a:t>
            </a:r>
          </a:p>
        </p:txBody>
      </p:sp>
      <p:sp>
        <p:nvSpPr>
          <p:cNvPr id="10" name="Rectangle 9">
            <a:extLst>
              <a:ext uri="{FF2B5EF4-FFF2-40B4-BE49-F238E27FC236}">
                <a16:creationId xmlns:a16="http://schemas.microsoft.com/office/drawing/2014/main" id="{E2FBF2B9-1B39-4063-A32D-8F0587ADBF8C}"/>
              </a:ext>
            </a:extLst>
          </p:cNvPr>
          <p:cNvSpPr/>
          <p:nvPr/>
        </p:nvSpPr>
        <p:spPr>
          <a:xfrm>
            <a:off x="2843808" y="3075806"/>
            <a:ext cx="20882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91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312367"/>
          </a:xfrm>
        </p:spPr>
        <p:txBody>
          <a:bodyPr>
            <a:normAutofit/>
          </a:bodyPr>
          <a:lstStyle/>
          <a:p>
            <a:r>
              <a:rPr lang="en-US" sz="2000" dirty="0"/>
              <a:t>The Universal Viewer</a:t>
            </a:r>
          </a:p>
          <a:p>
            <a:r>
              <a:rPr lang="en-US" sz="2000" dirty="0"/>
              <a:t>Determining which file types the Universal Viewer will be used for</a:t>
            </a:r>
          </a:p>
          <a:p>
            <a:endParaRPr lang="en-US" sz="2000" dirty="0"/>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8289B8-FE12-4FA1-8743-70264DD23B47}"/>
              </a:ext>
            </a:extLst>
          </p:cNvPr>
          <p:cNvPicPr>
            <a:picLocks noChangeAspect="1"/>
          </p:cNvPicPr>
          <p:nvPr/>
        </p:nvPicPr>
        <p:blipFill>
          <a:blip r:embed="rId2"/>
          <a:stretch>
            <a:fillRect/>
          </a:stretch>
        </p:blipFill>
        <p:spPr>
          <a:xfrm>
            <a:off x="971600" y="1080407"/>
            <a:ext cx="7005174" cy="3731632"/>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87524" y="639815"/>
            <a:ext cx="8568952" cy="3789861"/>
          </a:xfrm>
        </p:spPr>
        <p:txBody>
          <a:bodyPr>
            <a:normAutofit/>
          </a:bodyPr>
          <a:lstStyle/>
          <a:p>
            <a:r>
              <a:rPr lang="en-US" dirty="0"/>
              <a:t>The link will open the image in the universal viewer</a:t>
            </a:r>
          </a:p>
        </p:txBody>
      </p:sp>
      <p:sp>
        <p:nvSpPr>
          <p:cNvPr id="10" name="Rectangle 9">
            <a:extLst>
              <a:ext uri="{FF2B5EF4-FFF2-40B4-BE49-F238E27FC236}">
                <a16:creationId xmlns:a16="http://schemas.microsoft.com/office/drawing/2014/main" id="{E2FBF2B9-1B39-4063-A32D-8F0587ADBF8C}"/>
              </a:ext>
            </a:extLst>
          </p:cNvPr>
          <p:cNvSpPr/>
          <p:nvPr/>
        </p:nvSpPr>
        <p:spPr>
          <a:xfrm>
            <a:off x="1907704" y="1275606"/>
            <a:ext cx="51125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27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500" dirty="0"/>
              <a:t>Determining which file types the Universal Viewer will be used for</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Tree>
    <p:extLst>
      <p:ext uri="{BB962C8B-B14F-4D97-AF65-F5344CB8AC3E}">
        <p14:creationId xmlns:p14="http://schemas.microsoft.com/office/powerpoint/2010/main" val="88571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In the scenario we did here the file was a jpg and the user had the option to choose the Universal Viewer.</a:t>
            </a:r>
          </a:p>
          <a:p>
            <a:r>
              <a:rPr lang="en-US" dirty="0"/>
              <a:t>In the next example (</a:t>
            </a:r>
            <a:r>
              <a:rPr lang="en-US" dirty="0" err="1"/>
              <a:t>Anacamptis</a:t>
            </a:r>
            <a:r>
              <a:rPr lang="en-US" dirty="0"/>
              <a:t> </a:t>
            </a:r>
            <a:r>
              <a:rPr lang="en-US" dirty="0" err="1"/>
              <a:t>papilionacea</a:t>
            </a:r>
            <a:r>
              <a:rPr lang="en-US" dirty="0"/>
              <a:t>) the file is type </a:t>
            </a:r>
            <a:r>
              <a:rPr lang="en-US" dirty="0" err="1"/>
              <a:t>png</a:t>
            </a:r>
            <a:r>
              <a:rPr lang="en-US" dirty="0"/>
              <a:t> and also the user has the option to choose the Universal Viewer.</a:t>
            </a:r>
          </a:p>
          <a:p>
            <a:endParaRPr lang="en-US" dirty="0"/>
          </a:p>
        </p:txBody>
      </p:sp>
    </p:spTree>
    <p:extLst>
      <p:ext uri="{BB962C8B-B14F-4D97-AF65-F5344CB8AC3E}">
        <p14:creationId xmlns:p14="http://schemas.microsoft.com/office/powerpoint/2010/main" val="167237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pic>
        <p:nvPicPr>
          <p:cNvPr id="6" name="Picture 5">
            <a:extLst>
              <a:ext uri="{FF2B5EF4-FFF2-40B4-BE49-F238E27FC236}">
                <a16:creationId xmlns:a16="http://schemas.microsoft.com/office/drawing/2014/main" id="{B6253736-0F82-4D4C-BB47-3116EC5D5FFC}"/>
              </a:ext>
            </a:extLst>
          </p:cNvPr>
          <p:cNvPicPr>
            <a:picLocks noChangeAspect="1"/>
          </p:cNvPicPr>
          <p:nvPr/>
        </p:nvPicPr>
        <p:blipFill>
          <a:blip r:embed="rId2"/>
          <a:stretch>
            <a:fillRect/>
          </a:stretch>
        </p:blipFill>
        <p:spPr>
          <a:xfrm>
            <a:off x="976312" y="1371600"/>
            <a:ext cx="7191375" cy="2400300"/>
          </a:xfrm>
          <a:prstGeom prst="rect">
            <a:avLst/>
          </a:prstGeom>
          <a:noFill/>
          <a:ln>
            <a:solidFill>
              <a:schemeClr val="accent1"/>
            </a:solidFill>
          </a:ln>
        </p:spPr>
      </p:pic>
      <p:sp>
        <p:nvSpPr>
          <p:cNvPr id="7" name="Rectangle 6">
            <a:extLst>
              <a:ext uri="{FF2B5EF4-FFF2-40B4-BE49-F238E27FC236}">
                <a16:creationId xmlns:a16="http://schemas.microsoft.com/office/drawing/2014/main" id="{2730E9E1-437E-4FA5-AB75-FBC14382D295}"/>
              </a:ext>
            </a:extLst>
          </p:cNvPr>
          <p:cNvSpPr/>
          <p:nvPr/>
        </p:nvSpPr>
        <p:spPr>
          <a:xfrm>
            <a:off x="1907704" y="3363838"/>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91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E5E08-A447-468F-BFF7-E102B9D028AE}"/>
              </a:ext>
            </a:extLst>
          </p:cNvPr>
          <p:cNvPicPr>
            <a:picLocks noChangeAspect="1"/>
          </p:cNvPicPr>
          <p:nvPr/>
        </p:nvPicPr>
        <p:blipFill>
          <a:blip r:embed="rId2"/>
          <a:stretch>
            <a:fillRect/>
          </a:stretch>
        </p:blipFill>
        <p:spPr>
          <a:xfrm>
            <a:off x="1809750" y="1690687"/>
            <a:ext cx="5524500" cy="17621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sp>
        <p:nvSpPr>
          <p:cNvPr id="7" name="Rectangle 6">
            <a:extLst>
              <a:ext uri="{FF2B5EF4-FFF2-40B4-BE49-F238E27FC236}">
                <a16:creationId xmlns:a16="http://schemas.microsoft.com/office/drawing/2014/main" id="{2730E9E1-437E-4FA5-AB75-FBC14382D295}"/>
              </a:ext>
            </a:extLst>
          </p:cNvPr>
          <p:cNvSpPr/>
          <p:nvPr/>
        </p:nvSpPr>
        <p:spPr>
          <a:xfrm>
            <a:off x="2051720" y="2355726"/>
            <a:ext cx="2952328" cy="424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4223713-0578-4421-BFAB-0D04B61213FD}"/>
              </a:ext>
            </a:extLst>
          </p:cNvPr>
          <p:cNvCxnSpPr/>
          <p:nvPr/>
        </p:nvCxnSpPr>
        <p:spPr>
          <a:xfrm flipH="1">
            <a:off x="2915816" y="2663854"/>
            <a:ext cx="360040"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17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pic>
        <p:nvPicPr>
          <p:cNvPr id="4" name="Picture 3">
            <a:extLst>
              <a:ext uri="{FF2B5EF4-FFF2-40B4-BE49-F238E27FC236}">
                <a16:creationId xmlns:a16="http://schemas.microsoft.com/office/drawing/2014/main" id="{C1DDFA65-25FF-44BC-AAFC-D78659481D56}"/>
              </a:ext>
            </a:extLst>
          </p:cNvPr>
          <p:cNvPicPr>
            <a:picLocks noChangeAspect="1"/>
          </p:cNvPicPr>
          <p:nvPr/>
        </p:nvPicPr>
        <p:blipFill>
          <a:blip r:embed="rId2"/>
          <a:stretch>
            <a:fillRect/>
          </a:stretch>
        </p:blipFill>
        <p:spPr>
          <a:xfrm>
            <a:off x="1303283" y="597923"/>
            <a:ext cx="6537433" cy="4261603"/>
          </a:xfrm>
          <a:prstGeom prst="rect">
            <a:avLst/>
          </a:prstGeom>
        </p:spPr>
      </p:pic>
    </p:spTree>
    <p:extLst>
      <p:ext uri="{BB962C8B-B14F-4D97-AF65-F5344CB8AC3E}">
        <p14:creationId xmlns:p14="http://schemas.microsoft.com/office/powerpoint/2010/main" val="77958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sz="2000" dirty="0"/>
              <a:t>The reason that for both the jpg and </a:t>
            </a:r>
            <a:r>
              <a:rPr lang="en-US" sz="2000" dirty="0" err="1"/>
              <a:t>png</a:t>
            </a:r>
            <a:r>
              <a:rPr lang="en-US" sz="2000" dirty="0"/>
              <a:t> files (as well as for certain other file extension types) the Alma Universal Viewer was an option is because these file types were defined as "true" in the "Service Availability" tab of the Universal viewer.</a:t>
            </a:r>
          </a:p>
          <a:p>
            <a:r>
              <a:rPr lang="en-US" sz="2000" dirty="0"/>
              <a:t>Based on criteria including the material type of the bibliographic record, the usage type of the representation, and the file type of the representation, it is possible to determine which viewers will and will not appear for a file</a:t>
            </a:r>
          </a:p>
          <a:p>
            <a:endParaRPr lang="en-US" sz="2000" dirty="0"/>
          </a:p>
        </p:txBody>
      </p:sp>
    </p:spTree>
    <p:extLst>
      <p:ext uri="{BB962C8B-B14F-4D97-AF65-F5344CB8AC3E}">
        <p14:creationId xmlns:p14="http://schemas.microsoft.com/office/powerpoint/2010/main" val="347607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pic>
        <p:nvPicPr>
          <p:cNvPr id="6" name="Picture 5">
            <a:extLst>
              <a:ext uri="{FF2B5EF4-FFF2-40B4-BE49-F238E27FC236}">
                <a16:creationId xmlns:a16="http://schemas.microsoft.com/office/drawing/2014/main" id="{A8953F08-C3B6-441F-8308-9426AA496582}"/>
              </a:ext>
            </a:extLst>
          </p:cNvPr>
          <p:cNvPicPr>
            <a:picLocks noChangeAspect="1"/>
          </p:cNvPicPr>
          <p:nvPr/>
        </p:nvPicPr>
        <p:blipFill>
          <a:blip r:embed="rId2"/>
          <a:stretch>
            <a:fillRect/>
          </a:stretch>
        </p:blipFill>
        <p:spPr>
          <a:xfrm>
            <a:off x="0" y="584662"/>
            <a:ext cx="9144000" cy="4075320"/>
          </a:xfrm>
          <a:prstGeom prst="rect">
            <a:avLst/>
          </a:prstGeom>
          <a:ln>
            <a:solidFill>
              <a:schemeClr val="accent1"/>
            </a:solidFill>
          </a:ln>
        </p:spPr>
      </p:pic>
      <p:sp>
        <p:nvSpPr>
          <p:cNvPr id="7" name="Rectangle 6">
            <a:extLst>
              <a:ext uri="{FF2B5EF4-FFF2-40B4-BE49-F238E27FC236}">
                <a16:creationId xmlns:a16="http://schemas.microsoft.com/office/drawing/2014/main" id="{27D0B9F2-7525-4F67-8227-96B7DE4CC516}"/>
              </a:ext>
            </a:extLst>
          </p:cNvPr>
          <p:cNvSpPr/>
          <p:nvPr/>
        </p:nvSpPr>
        <p:spPr>
          <a:xfrm>
            <a:off x="2483768" y="3507854"/>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2B4235-FBA1-4B4E-A760-97C5C2C33A8B}"/>
              </a:ext>
            </a:extLst>
          </p:cNvPr>
          <p:cNvSpPr/>
          <p:nvPr/>
        </p:nvSpPr>
        <p:spPr>
          <a:xfrm>
            <a:off x="2483768" y="4083918"/>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557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pic>
        <p:nvPicPr>
          <p:cNvPr id="3" name="Picture 2">
            <a:extLst>
              <a:ext uri="{FF2B5EF4-FFF2-40B4-BE49-F238E27FC236}">
                <a16:creationId xmlns:a16="http://schemas.microsoft.com/office/drawing/2014/main" id="{59947A20-FDC6-48FB-AB8F-5A5436C6C93F}"/>
              </a:ext>
            </a:extLst>
          </p:cNvPr>
          <p:cNvPicPr>
            <a:picLocks noChangeAspect="1"/>
          </p:cNvPicPr>
          <p:nvPr/>
        </p:nvPicPr>
        <p:blipFill>
          <a:blip r:embed="rId2"/>
          <a:stretch>
            <a:fillRect/>
          </a:stretch>
        </p:blipFill>
        <p:spPr>
          <a:xfrm>
            <a:off x="0" y="839908"/>
            <a:ext cx="9144000" cy="3774809"/>
          </a:xfrm>
          <a:prstGeom prst="rect">
            <a:avLst/>
          </a:prstGeom>
          <a:ln>
            <a:solidFill>
              <a:schemeClr val="accent1"/>
            </a:solidFill>
          </a:ln>
        </p:spPr>
      </p:pic>
      <p:sp>
        <p:nvSpPr>
          <p:cNvPr id="8" name="TextBox 7">
            <a:extLst>
              <a:ext uri="{FF2B5EF4-FFF2-40B4-BE49-F238E27FC236}">
                <a16:creationId xmlns:a16="http://schemas.microsoft.com/office/drawing/2014/main" id="{ABC80CA2-AADF-4198-B9C0-789F9D1AE148}"/>
              </a:ext>
            </a:extLst>
          </p:cNvPr>
          <p:cNvSpPr txBox="1"/>
          <p:nvPr/>
        </p:nvSpPr>
        <p:spPr>
          <a:xfrm>
            <a:off x="4067944" y="1707654"/>
            <a:ext cx="3888432" cy="923330"/>
          </a:xfrm>
          <a:prstGeom prst="rect">
            <a:avLst/>
          </a:prstGeom>
          <a:solidFill>
            <a:schemeClr val="bg1"/>
          </a:solidFill>
          <a:ln>
            <a:solidFill>
              <a:schemeClr val="accent1"/>
            </a:solidFill>
          </a:ln>
        </p:spPr>
        <p:txBody>
          <a:bodyPr wrap="square" rtlCol="0">
            <a:spAutoFit/>
          </a:bodyPr>
          <a:lstStyle/>
          <a:p>
            <a:r>
              <a:rPr lang="en-US" dirty="0"/>
              <a:t>In this rule for the Universal Viewer we state "If the Representation's files contains ".jpg" then display the viewer</a:t>
            </a:r>
          </a:p>
        </p:txBody>
      </p:sp>
      <p:sp>
        <p:nvSpPr>
          <p:cNvPr id="9" name="Rectangle 8">
            <a:extLst>
              <a:ext uri="{FF2B5EF4-FFF2-40B4-BE49-F238E27FC236}">
                <a16:creationId xmlns:a16="http://schemas.microsoft.com/office/drawing/2014/main" id="{0B976E04-52B1-4978-B805-28EAA4018F34}"/>
              </a:ext>
            </a:extLst>
          </p:cNvPr>
          <p:cNvSpPr/>
          <p:nvPr/>
        </p:nvSpPr>
        <p:spPr>
          <a:xfrm>
            <a:off x="179512" y="3363838"/>
            <a:ext cx="65527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F95166-D6C7-4448-B716-9B61C2AB3B9A}"/>
              </a:ext>
            </a:extLst>
          </p:cNvPr>
          <p:cNvSpPr/>
          <p:nvPr/>
        </p:nvSpPr>
        <p:spPr>
          <a:xfrm>
            <a:off x="1043608" y="4155926"/>
            <a:ext cx="2088232" cy="458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94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Note that it is also possible to use a regular expression to make one rule for multiple file types.</a:t>
            </a:r>
          </a:p>
          <a:p>
            <a:r>
              <a:rPr lang="en-US" dirty="0"/>
              <a:t>Thus for example,  instead of one rule for .jpg and one rule for .jpeg and one rule for .bmp and one rule for .</a:t>
            </a:r>
            <a:r>
              <a:rPr lang="en-US" dirty="0" err="1"/>
              <a:t>png</a:t>
            </a:r>
            <a:r>
              <a:rPr lang="en-US" dirty="0"/>
              <a:t> and one rule for .</a:t>
            </a:r>
            <a:r>
              <a:rPr lang="en-US" dirty="0" err="1"/>
              <a:t>tif</a:t>
            </a:r>
            <a:r>
              <a:rPr lang="en-US" dirty="0"/>
              <a:t> and one rule for .tiff, there can be one all inclusive rule cover them all</a:t>
            </a:r>
          </a:p>
          <a:p>
            <a:r>
              <a:rPr lang="en-US" dirty="0"/>
              <a:t>This is the syntax:</a:t>
            </a:r>
            <a:br>
              <a:rPr lang="en-US" dirty="0"/>
            </a:br>
            <a:r>
              <a:rPr lang="en-US" dirty="0"/>
              <a:t>\.bmp|\.</a:t>
            </a:r>
            <a:r>
              <a:rPr lang="en-US" dirty="0" err="1"/>
              <a:t>png</a:t>
            </a:r>
            <a:r>
              <a:rPr lang="en-US" dirty="0"/>
              <a:t>|\.jpg|\.</a:t>
            </a:r>
            <a:r>
              <a:rPr lang="en-US" dirty="0" err="1"/>
              <a:t>tif</a:t>
            </a:r>
            <a:r>
              <a:rPr lang="en-US" dirty="0"/>
              <a:t>|\.jpeg|\.tiff </a:t>
            </a:r>
          </a:p>
        </p:txBody>
      </p:sp>
      <p:sp>
        <p:nvSpPr>
          <p:cNvPr id="7" name="Title 4">
            <a:extLst>
              <a:ext uri="{FF2B5EF4-FFF2-40B4-BE49-F238E27FC236}">
                <a16:creationId xmlns:a16="http://schemas.microsoft.com/office/drawing/2014/main" id="{B34E355A-6A1B-40FA-81FF-23DA8153364F}"/>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spTree>
    <p:extLst>
      <p:ext uri="{BB962C8B-B14F-4D97-AF65-F5344CB8AC3E}">
        <p14:creationId xmlns:p14="http://schemas.microsoft.com/office/powerpoint/2010/main" val="12678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600" dirty="0"/>
              <a:t>The Universal Viewer</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7" name="Title 4">
            <a:extLst>
              <a:ext uri="{FF2B5EF4-FFF2-40B4-BE49-F238E27FC236}">
                <a16:creationId xmlns:a16="http://schemas.microsoft.com/office/drawing/2014/main" id="{B34E355A-6A1B-40FA-81FF-23DA8153364F}"/>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pic>
        <p:nvPicPr>
          <p:cNvPr id="5" name="Picture 4">
            <a:extLst>
              <a:ext uri="{FF2B5EF4-FFF2-40B4-BE49-F238E27FC236}">
                <a16:creationId xmlns:a16="http://schemas.microsoft.com/office/drawing/2014/main" id="{BB5EE968-A25D-499E-8B66-2EC7CBF9BA6E}"/>
              </a:ext>
            </a:extLst>
          </p:cNvPr>
          <p:cNvPicPr>
            <a:picLocks noChangeAspect="1"/>
          </p:cNvPicPr>
          <p:nvPr/>
        </p:nvPicPr>
        <p:blipFill>
          <a:blip r:embed="rId2"/>
          <a:stretch>
            <a:fillRect/>
          </a:stretch>
        </p:blipFill>
        <p:spPr>
          <a:xfrm>
            <a:off x="0" y="824655"/>
            <a:ext cx="9144000" cy="3691311"/>
          </a:xfrm>
          <a:prstGeom prst="rect">
            <a:avLst/>
          </a:prstGeom>
          <a:ln>
            <a:solidFill>
              <a:schemeClr val="accent1"/>
            </a:solidFill>
          </a:ln>
        </p:spPr>
      </p:pic>
      <p:sp>
        <p:nvSpPr>
          <p:cNvPr id="6" name="TextBox 5">
            <a:extLst>
              <a:ext uri="{FF2B5EF4-FFF2-40B4-BE49-F238E27FC236}">
                <a16:creationId xmlns:a16="http://schemas.microsoft.com/office/drawing/2014/main" id="{3E7055D8-546F-465D-A8FF-62E0B839BE91}"/>
              </a:ext>
            </a:extLst>
          </p:cNvPr>
          <p:cNvSpPr txBox="1"/>
          <p:nvPr/>
        </p:nvSpPr>
        <p:spPr>
          <a:xfrm>
            <a:off x="6660232" y="2427734"/>
            <a:ext cx="1944216" cy="646331"/>
          </a:xfrm>
          <a:prstGeom prst="rect">
            <a:avLst/>
          </a:prstGeom>
          <a:noFill/>
          <a:ln>
            <a:solidFill>
              <a:schemeClr val="accent1"/>
            </a:solidFill>
          </a:ln>
        </p:spPr>
        <p:txBody>
          <a:bodyPr wrap="square" rtlCol="0">
            <a:spAutoFit/>
          </a:bodyPr>
          <a:lstStyle/>
          <a:p>
            <a:r>
              <a:rPr lang="en-US" dirty="0"/>
              <a:t>One rule for multiple file types</a:t>
            </a:r>
          </a:p>
        </p:txBody>
      </p:sp>
      <p:sp>
        <p:nvSpPr>
          <p:cNvPr id="8" name="Rectangle 7">
            <a:extLst>
              <a:ext uri="{FF2B5EF4-FFF2-40B4-BE49-F238E27FC236}">
                <a16:creationId xmlns:a16="http://schemas.microsoft.com/office/drawing/2014/main" id="{59EFC219-977D-44E9-9C24-15153A839681}"/>
              </a:ext>
            </a:extLst>
          </p:cNvPr>
          <p:cNvSpPr/>
          <p:nvPr/>
        </p:nvSpPr>
        <p:spPr>
          <a:xfrm>
            <a:off x="3059832" y="4083918"/>
            <a:ext cx="720080" cy="234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FF8E77-2FDB-4328-AE93-A90E153A33CE}"/>
              </a:ext>
            </a:extLst>
          </p:cNvPr>
          <p:cNvSpPr/>
          <p:nvPr/>
        </p:nvSpPr>
        <p:spPr>
          <a:xfrm>
            <a:off x="6025716" y="4073598"/>
            <a:ext cx="1944216" cy="245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84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6CA9D-A649-45D3-9C35-78F50CF5ACE0}"/>
              </a:ext>
            </a:extLst>
          </p:cNvPr>
          <p:cNvPicPr>
            <a:picLocks noChangeAspect="1"/>
          </p:cNvPicPr>
          <p:nvPr/>
        </p:nvPicPr>
        <p:blipFill>
          <a:blip r:embed="rId2"/>
          <a:stretch>
            <a:fillRect/>
          </a:stretch>
        </p:blipFill>
        <p:spPr>
          <a:xfrm>
            <a:off x="0" y="1968611"/>
            <a:ext cx="9144000" cy="23313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The default rule for the Universal viewer, which occurs as the last rule after Alma has checked all custom-made rules, it states not to display the Universal Viewer</a:t>
            </a:r>
          </a:p>
        </p:txBody>
      </p:sp>
      <p:sp>
        <p:nvSpPr>
          <p:cNvPr id="6" name="Rectangle 5">
            <a:extLst>
              <a:ext uri="{FF2B5EF4-FFF2-40B4-BE49-F238E27FC236}">
                <a16:creationId xmlns:a16="http://schemas.microsoft.com/office/drawing/2014/main" id="{A845FC6A-4FA8-4047-AD50-22D645318A8E}"/>
              </a:ext>
            </a:extLst>
          </p:cNvPr>
          <p:cNvSpPr/>
          <p:nvPr/>
        </p:nvSpPr>
        <p:spPr>
          <a:xfrm>
            <a:off x="971600" y="3867894"/>
            <a:ext cx="208823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D52EBB-C05E-4B6E-8788-5B812121E530}"/>
              </a:ext>
            </a:extLst>
          </p:cNvPr>
          <p:cNvPicPr>
            <a:picLocks noChangeAspect="1"/>
          </p:cNvPicPr>
          <p:nvPr/>
        </p:nvPicPr>
        <p:blipFill>
          <a:blip r:embed="rId2"/>
          <a:stretch>
            <a:fillRect/>
          </a:stretch>
        </p:blipFill>
        <p:spPr>
          <a:xfrm>
            <a:off x="0" y="639909"/>
            <a:ext cx="9144000" cy="416408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Determining which file types the Universal Viewer will be used for</a:t>
            </a:r>
          </a:p>
        </p:txBody>
      </p:sp>
      <p:sp>
        <p:nvSpPr>
          <p:cNvPr id="6" name="Rectangle 5">
            <a:extLst>
              <a:ext uri="{FF2B5EF4-FFF2-40B4-BE49-F238E27FC236}">
                <a16:creationId xmlns:a16="http://schemas.microsoft.com/office/drawing/2014/main" id="{27FF6B00-4195-4F3F-83A9-159E6825A1ED}"/>
              </a:ext>
            </a:extLst>
          </p:cNvPr>
          <p:cNvSpPr/>
          <p:nvPr/>
        </p:nvSpPr>
        <p:spPr>
          <a:xfrm>
            <a:off x="179512" y="343584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575D50-E133-4AD7-A7D5-36FB16E4C6F4}"/>
              </a:ext>
            </a:extLst>
          </p:cNvPr>
          <p:cNvSpPr txBox="1"/>
          <p:nvPr/>
        </p:nvSpPr>
        <p:spPr>
          <a:xfrm>
            <a:off x="3851920" y="2211710"/>
            <a:ext cx="2088232" cy="646331"/>
          </a:xfrm>
          <a:prstGeom prst="rect">
            <a:avLst/>
          </a:prstGeom>
          <a:solidFill>
            <a:schemeClr val="bg1"/>
          </a:solidFill>
          <a:ln>
            <a:solidFill>
              <a:schemeClr val="accent1"/>
            </a:solidFill>
          </a:ln>
        </p:spPr>
        <p:txBody>
          <a:bodyPr wrap="square" rtlCol="0">
            <a:spAutoFit/>
          </a:bodyPr>
          <a:lstStyle/>
          <a:p>
            <a:r>
              <a:rPr lang="en-US" dirty="0"/>
              <a:t>First all these get checked</a:t>
            </a:r>
          </a:p>
        </p:txBody>
      </p:sp>
      <p:sp>
        <p:nvSpPr>
          <p:cNvPr id="11" name="TextBox 10">
            <a:extLst>
              <a:ext uri="{FF2B5EF4-FFF2-40B4-BE49-F238E27FC236}">
                <a16:creationId xmlns:a16="http://schemas.microsoft.com/office/drawing/2014/main" id="{E7E3EC42-F4AE-4B90-86EA-D214B5FE1A72}"/>
              </a:ext>
            </a:extLst>
          </p:cNvPr>
          <p:cNvSpPr txBox="1"/>
          <p:nvPr/>
        </p:nvSpPr>
        <p:spPr>
          <a:xfrm>
            <a:off x="3851920" y="3365579"/>
            <a:ext cx="2088232" cy="646331"/>
          </a:xfrm>
          <a:prstGeom prst="rect">
            <a:avLst/>
          </a:prstGeom>
          <a:solidFill>
            <a:schemeClr val="bg1"/>
          </a:solidFill>
          <a:ln>
            <a:solidFill>
              <a:schemeClr val="accent1"/>
            </a:solidFill>
          </a:ln>
        </p:spPr>
        <p:txBody>
          <a:bodyPr wrap="square" rtlCol="0">
            <a:spAutoFit/>
          </a:bodyPr>
          <a:lstStyle/>
          <a:p>
            <a:r>
              <a:rPr lang="en-US" dirty="0"/>
              <a:t>Then this gets checked</a:t>
            </a:r>
          </a:p>
        </p:txBody>
      </p:sp>
    </p:spTree>
    <p:extLst>
      <p:ext uri="{BB962C8B-B14F-4D97-AF65-F5344CB8AC3E}">
        <p14:creationId xmlns:p14="http://schemas.microsoft.com/office/powerpoint/2010/main" val="2451624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Typically a presentation of this nature would begin with a general introduction to what we are talking about: The Universal Viewer in Alma and Primo.</a:t>
            </a:r>
          </a:p>
          <a:p>
            <a:r>
              <a:rPr lang="en-US" dirty="0"/>
              <a:t>However in this case we will "let the facts speak for themselves" and begin with the configuration, see a sample record, and show how it works.</a:t>
            </a:r>
          </a:p>
          <a:p>
            <a:r>
              <a:rPr lang="en-US"/>
              <a:t>Let's </a:t>
            </a:r>
            <a:r>
              <a:rPr lang="en-US" dirty="0"/>
              <a:t>go to the configuration.</a:t>
            </a:r>
          </a:p>
          <a:p>
            <a:endParaRPr lang="en-US" dirty="0"/>
          </a:p>
          <a:p>
            <a:endParaRPr lang="en-US" dirty="0"/>
          </a:p>
        </p:txBody>
      </p:sp>
    </p:spTree>
    <p:extLst>
      <p:ext uri="{BB962C8B-B14F-4D97-AF65-F5344CB8AC3E}">
        <p14:creationId xmlns:p14="http://schemas.microsoft.com/office/powerpoint/2010/main" val="345824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A3741B-8EC0-47D0-99DD-F50BD19842D2}"/>
              </a:ext>
            </a:extLst>
          </p:cNvPr>
          <p:cNvPicPr>
            <a:picLocks noChangeAspect="1"/>
          </p:cNvPicPr>
          <p:nvPr/>
        </p:nvPicPr>
        <p:blipFill>
          <a:blip r:embed="rId2"/>
          <a:stretch>
            <a:fillRect/>
          </a:stretch>
        </p:blipFill>
        <p:spPr>
          <a:xfrm>
            <a:off x="3413615" y="1432148"/>
            <a:ext cx="2305050" cy="3371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4" name="Rectangle 3">
            <a:extLst>
              <a:ext uri="{FF2B5EF4-FFF2-40B4-BE49-F238E27FC236}">
                <a16:creationId xmlns:a16="http://schemas.microsoft.com/office/drawing/2014/main" id="{206789B2-023B-4FBE-91BA-8799421B646C}"/>
              </a:ext>
            </a:extLst>
          </p:cNvPr>
          <p:cNvSpPr/>
          <p:nvPr/>
        </p:nvSpPr>
        <p:spPr>
          <a:xfrm>
            <a:off x="3429920" y="2728292"/>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3F9D9916-524E-4EEA-8CDA-5B26E60A72BD}"/>
              </a:ext>
            </a:extLst>
          </p:cNvPr>
          <p:cNvSpPr>
            <a:spLocks noGrp="1"/>
          </p:cNvSpPr>
          <p:nvPr/>
        </p:nvSpPr>
        <p:spPr>
          <a:xfrm>
            <a:off x="287524" y="568808"/>
            <a:ext cx="8568952"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r>
              <a:rPr lang="en-US" dirty="0"/>
              <a:t>The Viewer Services page is accessed at "Configuration &gt; Fulfillment &gt; Discovery Interface Display Logic &gt; Viewer Services"</a:t>
            </a:r>
            <a:endParaRPr lang="en-US" sz="2000" dirty="0"/>
          </a:p>
        </p:txBody>
      </p:sp>
    </p:spTree>
    <p:extLst>
      <p:ext uri="{BB962C8B-B14F-4D97-AF65-F5344CB8AC3E}">
        <p14:creationId xmlns:p14="http://schemas.microsoft.com/office/powerpoint/2010/main" val="379335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60C0A-18BF-4986-9048-856363BFD779}"/>
              </a:ext>
            </a:extLst>
          </p:cNvPr>
          <p:cNvPicPr>
            <a:picLocks noChangeAspect="1"/>
          </p:cNvPicPr>
          <p:nvPr/>
        </p:nvPicPr>
        <p:blipFill>
          <a:blip r:embed="rId2"/>
          <a:stretch>
            <a:fillRect/>
          </a:stretch>
        </p:blipFill>
        <p:spPr>
          <a:xfrm>
            <a:off x="0" y="1544098"/>
            <a:ext cx="9144000" cy="20553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Edit the Universal Viewer</a:t>
            </a:r>
          </a:p>
        </p:txBody>
      </p:sp>
      <p:sp>
        <p:nvSpPr>
          <p:cNvPr id="4" name="Rectangle 3">
            <a:extLst>
              <a:ext uri="{FF2B5EF4-FFF2-40B4-BE49-F238E27FC236}">
                <a16:creationId xmlns:a16="http://schemas.microsoft.com/office/drawing/2014/main" id="{206789B2-023B-4FBE-91BA-8799421B646C}"/>
              </a:ext>
            </a:extLst>
          </p:cNvPr>
          <p:cNvSpPr/>
          <p:nvPr/>
        </p:nvSpPr>
        <p:spPr>
          <a:xfrm>
            <a:off x="2267744" y="2571749"/>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9FD268-4A6F-4C48-90ED-2BDD3164B198}"/>
              </a:ext>
            </a:extLst>
          </p:cNvPr>
          <p:cNvSpPr/>
          <p:nvPr/>
        </p:nvSpPr>
        <p:spPr>
          <a:xfrm>
            <a:off x="7596336" y="2859781"/>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36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689765-A7B4-415C-9ACE-AF97388433E0}"/>
              </a:ext>
            </a:extLst>
          </p:cNvPr>
          <p:cNvPicPr>
            <a:picLocks noChangeAspect="1"/>
          </p:cNvPicPr>
          <p:nvPr/>
        </p:nvPicPr>
        <p:blipFill>
          <a:blip r:embed="rId2"/>
          <a:stretch>
            <a:fillRect/>
          </a:stretch>
        </p:blipFill>
        <p:spPr>
          <a:xfrm>
            <a:off x="0" y="799104"/>
            <a:ext cx="9144000" cy="35452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4" name="Rectangle 3">
            <a:extLst>
              <a:ext uri="{FF2B5EF4-FFF2-40B4-BE49-F238E27FC236}">
                <a16:creationId xmlns:a16="http://schemas.microsoft.com/office/drawing/2014/main" id="{206789B2-023B-4FBE-91BA-8799421B646C}"/>
              </a:ext>
            </a:extLst>
          </p:cNvPr>
          <p:cNvSpPr/>
          <p:nvPr/>
        </p:nvSpPr>
        <p:spPr>
          <a:xfrm>
            <a:off x="179513" y="3291830"/>
            <a:ext cx="3528391" cy="367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E0F4CA-C97B-44F4-BF0B-7194B9885101}"/>
              </a:ext>
            </a:extLst>
          </p:cNvPr>
          <p:cNvSpPr txBox="1"/>
          <p:nvPr/>
        </p:nvSpPr>
        <p:spPr>
          <a:xfrm>
            <a:off x="3347864" y="968249"/>
            <a:ext cx="4968551" cy="1323439"/>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t>The Service Code is hard coded.  </a:t>
            </a:r>
          </a:p>
          <a:p>
            <a:pPr marL="285750" indent="-285750">
              <a:buFont typeface="Arial" panose="020B0604020202020204" pitchFamily="34" charset="0"/>
              <a:buChar char="•"/>
            </a:pPr>
            <a:r>
              <a:rPr lang="en-US" sz="1600" dirty="0"/>
              <a:t>The Service Name and Service Description can be changed as desired </a:t>
            </a:r>
          </a:p>
          <a:p>
            <a:pPr marL="285750" indent="-285750">
              <a:buFont typeface="Arial" panose="020B0604020202020204" pitchFamily="34" charset="0"/>
              <a:buChar char="•"/>
            </a:pPr>
            <a:r>
              <a:rPr lang="en-US" sz="1600" dirty="0"/>
              <a:t>The Service Description is the text that appears to the end user</a:t>
            </a:r>
          </a:p>
        </p:txBody>
      </p:sp>
      <p:cxnSp>
        <p:nvCxnSpPr>
          <p:cNvPr id="12" name="Straight Arrow Connector 11">
            <a:extLst>
              <a:ext uri="{FF2B5EF4-FFF2-40B4-BE49-F238E27FC236}">
                <a16:creationId xmlns:a16="http://schemas.microsoft.com/office/drawing/2014/main" id="{8C074DE8-9D87-48F9-B4FC-CF315A5BB434}"/>
              </a:ext>
            </a:extLst>
          </p:cNvPr>
          <p:cNvCxnSpPr>
            <a:cxnSpLocks/>
          </p:cNvCxnSpPr>
          <p:nvPr/>
        </p:nvCxnSpPr>
        <p:spPr>
          <a:xfrm>
            <a:off x="4572000" y="2291688"/>
            <a:ext cx="0" cy="11839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7F3D99-1051-4346-A76C-CF39FEE73CD8}"/>
              </a:ext>
            </a:extLst>
          </p:cNvPr>
          <p:cNvCxnSpPr>
            <a:endCxn id="4" idx="3"/>
          </p:cNvCxnSpPr>
          <p:nvPr/>
        </p:nvCxnSpPr>
        <p:spPr>
          <a:xfrm flipH="1">
            <a:off x="3707904" y="3475671"/>
            <a:ext cx="864096"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22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689765-A7B4-415C-9ACE-AF97388433E0}"/>
              </a:ext>
            </a:extLst>
          </p:cNvPr>
          <p:cNvPicPr>
            <a:picLocks noChangeAspect="1"/>
          </p:cNvPicPr>
          <p:nvPr/>
        </p:nvPicPr>
        <p:blipFill>
          <a:blip r:embed="rId2"/>
          <a:stretch>
            <a:fillRect/>
          </a:stretch>
        </p:blipFill>
        <p:spPr>
          <a:xfrm>
            <a:off x="0" y="799104"/>
            <a:ext cx="9144000" cy="354529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4" name="Rectangle 3">
            <a:extLst>
              <a:ext uri="{FF2B5EF4-FFF2-40B4-BE49-F238E27FC236}">
                <a16:creationId xmlns:a16="http://schemas.microsoft.com/office/drawing/2014/main" id="{206789B2-023B-4FBE-91BA-8799421B646C}"/>
              </a:ext>
            </a:extLst>
          </p:cNvPr>
          <p:cNvSpPr/>
          <p:nvPr/>
        </p:nvSpPr>
        <p:spPr>
          <a:xfrm>
            <a:off x="52005" y="3859721"/>
            <a:ext cx="1639675" cy="367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E0F4CA-C97B-44F4-BF0B-7194B9885101}"/>
              </a:ext>
            </a:extLst>
          </p:cNvPr>
          <p:cNvSpPr txBox="1"/>
          <p:nvPr/>
        </p:nvSpPr>
        <p:spPr>
          <a:xfrm>
            <a:off x="3347864" y="1043900"/>
            <a:ext cx="4968551" cy="1815882"/>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t>Select the 'Display Original Image Download Link' to display an additional radio button with the option to download "Original Source File" when the user chooses to download the file.  </a:t>
            </a:r>
          </a:p>
          <a:p>
            <a:pPr marL="285750" indent="-285750">
              <a:buFont typeface="Arial" panose="020B0604020202020204" pitchFamily="34" charset="0"/>
              <a:buChar char="•"/>
            </a:pPr>
            <a:r>
              <a:rPr lang="en-US" sz="1600" dirty="0"/>
              <a:t>This additional radio button will also include both the file size and file type extension, aiding the user in his decision whether to download the original file.</a:t>
            </a:r>
          </a:p>
        </p:txBody>
      </p:sp>
      <p:cxnSp>
        <p:nvCxnSpPr>
          <p:cNvPr id="12" name="Straight Arrow Connector 11">
            <a:extLst>
              <a:ext uri="{FF2B5EF4-FFF2-40B4-BE49-F238E27FC236}">
                <a16:creationId xmlns:a16="http://schemas.microsoft.com/office/drawing/2014/main" id="{8C074DE8-9D87-48F9-B4FC-CF315A5BB434}"/>
              </a:ext>
            </a:extLst>
          </p:cNvPr>
          <p:cNvCxnSpPr>
            <a:cxnSpLocks/>
          </p:cNvCxnSpPr>
          <p:nvPr/>
        </p:nvCxnSpPr>
        <p:spPr>
          <a:xfrm>
            <a:off x="4444492" y="2859579"/>
            <a:ext cx="0" cy="11839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7F3D99-1051-4346-A76C-CF39FEE73CD8}"/>
              </a:ext>
            </a:extLst>
          </p:cNvPr>
          <p:cNvCxnSpPr>
            <a:cxnSpLocks/>
            <a:endCxn id="4" idx="3"/>
          </p:cNvCxnSpPr>
          <p:nvPr/>
        </p:nvCxnSpPr>
        <p:spPr>
          <a:xfrm flipH="1">
            <a:off x="1691680" y="4043562"/>
            <a:ext cx="2752812"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39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FDE7ED-AC49-4C9F-96CC-5A6D80615A07}"/>
              </a:ext>
            </a:extLst>
          </p:cNvPr>
          <p:cNvPicPr>
            <a:picLocks noChangeAspect="1"/>
          </p:cNvPicPr>
          <p:nvPr/>
        </p:nvPicPr>
        <p:blipFill>
          <a:blip r:embed="rId2"/>
          <a:stretch>
            <a:fillRect/>
          </a:stretch>
        </p:blipFill>
        <p:spPr>
          <a:xfrm>
            <a:off x="927067" y="1335211"/>
            <a:ext cx="7258050" cy="29051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Universal Viewer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We will click "Available Online"</a:t>
            </a:r>
          </a:p>
        </p:txBody>
      </p:sp>
      <p:sp>
        <p:nvSpPr>
          <p:cNvPr id="4" name="Rectangle 3">
            <a:extLst>
              <a:ext uri="{FF2B5EF4-FFF2-40B4-BE49-F238E27FC236}">
                <a16:creationId xmlns:a16="http://schemas.microsoft.com/office/drawing/2014/main" id="{206789B2-023B-4FBE-91BA-8799421B646C}"/>
              </a:ext>
            </a:extLst>
          </p:cNvPr>
          <p:cNvSpPr/>
          <p:nvPr/>
        </p:nvSpPr>
        <p:spPr>
          <a:xfrm>
            <a:off x="1835697" y="3804467"/>
            <a:ext cx="1368152" cy="279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78606"/>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17247</TotalTime>
  <Words>885</Words>
  <Application>Microsoft Office PowerPoint</Application>
  <PresentationFormat>On-screen Show (16:9)</PresentationFormat>
  <Paragraphs>102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Ex_Libris_2020</vt:lpstr>
      <vt:lpstr>The Universal Viewer</vt:lpstr>
      <vt:lpstr>PowerPoint Presentation</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The Universal Viewer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Determining which file types the Universal Viewer will be used for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758</cp:revision>
  <dcterms:created xsi:type="dcterms:W3CDTF">2017-01-02T15:10:30Z</dcterms:created>
  <dcterms:modified xsi:type="dcterms:W3CDTF">2020-04-16T11:07:52Z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